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75" r:id="rId9"/>
    <p:sldId id="264" r:id="rId10"/>
    <p:sldId id="276" r:id="rId11"/>
    <p:sldId id="265" r:id="rId12"/>
    <p:sldId id="277" r:id="rId13"/>
    <p:sldId id="266" r:id="rId14"/>
    <p:sldId id="267" r:id="rId15"/>
    <p:sldId id="278" r:id="rId16"/>
    <p:sldId id="268" r:id="rId17"/>
    <p:sldId id="269" r:id="rId18"/>
    <p:sldId id="270" r:id="rId19"/>
    <p:sldId id="271" r:id="rId20"/>
    <p:sldId id="279" r:id="rId21"/>
    <p:sldId id="272" r:id="rId22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307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058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56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5/20/2019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455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697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319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837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5/20/2019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043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480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5/20/2019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007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307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5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116184"/>
            <a:ext cx="8054944" cy="2730136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bg-BG" sz="2800" b="1" dirty="0" smtClean="0">
                <a:solidFill>
                  <a:schemeClr val="accent5">
                    <a:lumMod val="75000"/>
                  </a:schemeClr>
                </a:solidFill>
              </a:rPr>
              <a:t>Креативност в обучението чрез използване на музика,изкуство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,</a:t>
            </a:r>
            <a:r>
              <a:rPr lang="bg-BG" sz="2800" b="1" dirty="0" smtClean="0">
                <a:solidFill>
                  <a:schemeClr val="accent5">
                    <a:lumMod val="75000"/>
                  </a:schemeClr>
                </a:solidFill>
              </a:rPr>
              <a:t>ИТ, игри, работа в екип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bg-BG" sz="2800" b="1" dirty="0" smtClean="0">
                <a:solidFill>
                  <a:schemeClr val="accent5">
                    <a:lumMod val="75000"/>
                  </a:schemeClr>
                </a:solidFill>
              </a:rPr>
              <a:t>учене с връстниците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bg-BG" sz="2800" b="1" dirty="0" smtClean="0">
                <a:solidFill>
                  <a:schemeClr val="accent5">
                    <a:lumMod val="75000"/>
                  </a:schemeClr>
                </a:solidFill>
              </a:rPr>
              <a:t>проектна работа и занимания на открито за намаляването на ранното отпадане от училище в общество с „доживотно обучение“ и за по-добра интеграция на ученици с различен социален и културен произход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 lang="bg-BG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5094514"/>
            <a:ext cx="8512144" cy="1097280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bg-BG" sz="4800" dirty="0" smtClean="0">
                <a:solidFill>
                  <a:schemeClr val="accent5">
                    <a:lumMod val="75000"/>
                  </a:schemeClr>
                </a:solidFill>
              </a:rPr>
              <a:t>Асен</a:t>
            </a:r>
            <a:r>
              <a:rPr lang="en-US" sz="4800" dirty="0" smtClean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bg-BG" sz="4800" dirty="0" smtClean="0">
                <a:solidFill>
                  <a:schemeClr val="accent5">
                    <a:lumMod val="75000"/>
                  </a:schemeClr>
                </a:solidFill>
              </a:rPr>
              <a:t>Холандия</a:t>
            </a:r>
            <a:endParaRPr lang="en-US" sz="48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n-US" sz="4800" dirty="0" smtClean="0">
                <a:solidFill>
                  <a:schemeClr val="accent5">
                    <a:lumMod val="75000"/>
                  </a:schemeClr>
                </a:solidFill>
              </a:rPr>
              <a:t>3</a:t>
            </a:r>
            <a:r>
              <a:rPr lang="bg-BG" sz="4800" dirty="0" smtClean="0">
                <a:solidFill>
                  <a:schemeClr val="accent5">
                    <a:lumMod val="75000"/>
                  </a:schemeClr>
                </a:solidFill>
              </a:rPr>
              <a:t>-9</a:t>
            </a:r>
            <a:r>
              <a:rPr lang="en-US" sz="48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bg-BG" sz="4800" dirty="0" smtClean="0">
                <a:solidFill>
                  <a:schemeClr val="accent5">
                    <a:lumMod val="75000"/>
                  </a:schemeClr>
                </a:solidFill>
              </a:rPr>
              <a:t>март</a:t>
            </a:r>
            <a:r>
              <a:rPr lang="en-US" sz="4800" dirty="0" smtClean="0">
                <a:solidFill>
                  <a:schemeClr val="accent5">
                    <a:lumMod val="75000"/>
                  </a:schemeClr>
                </a:solidFill>
              </a:rPr>
              <a:t>, 2019</a:t>
            </a:r>
            <a:endParaRPr lang="bg-BG" sz="48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26" y="433864"/>
            <a:ext cx="5774093" cy="15049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898" y="433864"/>
            <a:ext cx="3324225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80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" r="7785"/>
          <a:stretch>
            <a:fillRect/>
          </a:stretch>
        </p:blipFill>
        <p:spPr>
          <a:xfrm>
            <a:off x="2050869" y="339634"/>
            <a:ext cx="7750175" cy="6119813"/>
          </a:xfrm>
        </p:spPr>
      </p:pic>
    </p:spTree>
    <p:extLst>
      <p:ext uri="{BB962C8B-B14F-4D97-AF65-F5344CB8AC3E}">
        <p14:creationId xmlns:p14="http://schemas.microsoft.com/office/powerpoint/2010/main" val="251786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sz="5400" dirty="0" smtClean="0">
                <a:solidFill>
                  <a:schemeClr val="accent4"/>
                </a:solidFill>
                <a:latin typeface="Arial Black" panose="020B0A04020102020204" pitchFamily="34" charset="0"/>
              </a:rPr>
              <a:t>Изложение на Европа</a:t>
            </a:r>
            <a:endParaRPr lang="bg-BG" sz="5400" dirty="0">
              <a:solidFill>
                <a:schemeClr val="accent4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92" y="1609677"/>
            <a:ext cx="4532977" cy="25573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766" y="1590471"/>
            <a:ext cx="6207034" cy="4138023"/>
          </a:xfrm>
        </p:spPr>
      </p:pic>
    </p:spTree>
    <p:extLst>
      <p:ext uri="{BB962C8B-B14F-4D97-AF65-F5344CB8AC3E}">
        <p14:creationId xmlns:p14="http://schemas.microsoft.com/office/powerpoint/2010/main" val="134006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04950"/>
            <a:ext cx="3854528" cy="2272936"/>
          </a:xfrm>
        </p:spPr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94" y="3396344"/>
            <a:ext cx="4597518" cy="30650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811" y="3285045"/>
            <a:ext cx="4750293" cy="31668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93" y="303046"/>
            <a:ext cx="4681787" cy="312119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811" y="229482"/>
            <a:ext cx="4750293" cy="3166862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516991" y="229482"/>
            <a:ext cx="11226517" cy="6231874"/>
          </a:xfrm>
        </p:spPr>
        <p:txBody>
          <a:bodyPr/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6444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35131"/>
            <a:ext cx="10726540" cy="1925457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bg-BG" b="1" dirty="0" smtClean="0">
                <a:solidFill>
                  <a:schemeClr val="accent5">
                    <a:lumMod val="50000"/>
                  </a:schemeClr>
                </a:solidFill>
              </a:rPr>
              <a:t>Образователните системи по света</a:t>
            </a:r>
            <a:br>
              <a:rPr lang="bg-BG" b="1" dirty="0" smtClean="0">
                <a:solidFill>
                  <a:schemeClr val="accent5">
                    <a:lumMod val="50000"/>
                  </a:schemeClr>
                </a:solidFill>
              </a:rPr>
            </a:br>
            <a:endParaRPr lang="bg-BG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964" y="1444367"/>
            <a:ext cx="7955280" cy="5303520"/>
          </a:xfrm>
        </p:spPr>
      </p:pic>
    </p:spTree>
    <p:extLst>
      <p:ext uri="{BB962C8B-B14F-4D97-AF65-F5344CB8AC3E}">
        <p14:creationId xmlns:p14="http://schemas.microsoft.com/office/powerpoint/2010/main" val="42577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 smtClean="0">
                <a:solidFill>
                  <a:schemeClr val="accent4">
                    <a:lumMod val="50000"/>
                  </a:schemeClr>
                </a:solidFill>
              </a:rPr>
              <a:t>Образователната система в Холандия</a:t>
            </a:r>
            <a:endParaRPr lang="bg-BG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885" y="1406434"/>
            <a:ext cx="8177349" cy="5451566"/>
          </a:xfrm>
        </p:spPr>
      </p:pic>
    </p:spTree>
    <p:extLst>
      <p:ext uri="{BB962C8B-B14F-4D97-AF65-F5344CB8AC3E}">
        <p14:creationId xmlns:p14="http://schemas.microsoft.com/office/powerpoint/2010/main" val="37747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82880"/>
            <a:ext cx="10047272" cy="1136469"/>
          </a:xfrm>
        </p:spPr>
        <p:txBody>
          <a:bodyPr>
            <a:normAutofit/>
          </a:bodyPr>
          <a:lstStyle/>
          <a:p>
            <a:pPr algn="ctr"/>
            <a:r>
              <a:rPr lang="bg-BG" sz="7200" dirty="0" smtClean="0">
                <a:solidFill>
                  <a:schemeClr val="accent5">
                    <a:lumMod val="50000"/>
                  </a:schemeClr>
                </a:solidFill>
              </a:rPr>
              <a:t>Архив на Дрент</a:t>
            </a:r>
            <a:endParaRPr lang="bg-BG" sz="7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29" y="1423852"/>
            <a:ext cx="4653971" cy="2625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351" y="1497109"/>
            <a:ext cx="5199152" cy="34661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342" y="3517812"/>
            <a:ext cx="5125962" cy="34173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304" y="3935655"/>
            <a:ext cx="4499198" cy="299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8930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35" y="365125"/>
            <a:ext cx="5199018" cy="346601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045" y="2795451"/>
            <a:ext cx="5759770" cy="38398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65154" y="1731486"/>
            <a:ext cx="6270171" cy="353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471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609600"/>
            <a:ext cx="8677102" cy="1536700"/>
          </a:xfrm>
        </p:spPr>
        <p:txBody>
          <a:bodyPr>
            <a:noAutofit/>
          </a:bodyPr>
          <a:lstStyle/>
          <a:p>
            <a:r>
              <a:rPr lang="bg-BG" sz="5400" b="1" dirty="0" smtClean="0">
                <a:solidFill>
                  <a:schemeClr val="accent5">
                    <a:lumMod val="75000"/>
                  </a:schemeClr>
                </a:solidFill>
              </a:rPr>
              <a:t>Мелницата</a:t>
            </a:r>
            <a:r>
              <a:rPr lang="en-US" sz="48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sz="4800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bg-BG" sz="48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105" y="997523"/>
            <a:ext cx="4461851" cy="25172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5" y="2146300"/>
            <a:ext cx="4518271" cy="25432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54" y="1419577"/>
            <a:ext cx="3059113" cy="54384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104" y="3854050"/>
            <a:ext cx="4862895" cy="273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43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75903" y="1780016"/>
            <a:ext cx="6492875" cy="36630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41482" y="1761767"/>
            <a:ext cx="6516208" cy="36762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04762" y="1774743"/>
            <a:ext cx="6575755" cy="370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954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6000" b="1" dirty="0" smtClean="0">
                <a:solidFill>
                  <a:schemeClr val="accent5">
                    <a:lumMod val="50000"/>
                  </a:schemeClr>
                </a:solidFill>
              </a:rPr>
              <a:t>Музеят в Дрент</a:t>
            </a:r>
            <a:endParaRPr lang="bg-BG" sz="6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20240"/>
            <a:ext cx="5565140" cy="37100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871" y="2704011"/>
            <a:ext cx="5897880" cy="39319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5473" y="292100"/>
            <a:ext cx="2209627" cy="2946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8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170" y="365125"/>
            <a:ext cx="9471660" cy="631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533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074" y="1"/>
            <a:ext cx="10922726" cy="1690688"/>
          </a:xfrm>
        </p:spPr>
        <p:txBody>
          <a:bodyPr>
            <a:normAutofit/>
          </a:bodyPr>
          <a:lstStyle/>
          <a:p>
            <a:pPr algn="ctr"/>
            <a:r>
              <a:rPr lang="bg-BG" sz="4000" b="1" dirty="0" smtClean="0">
                <a:solidFill>
                  <a:schemeClr val="accent5">
                    <a:lumMod val="50000"/>
                  </a:schemeClr>
                </a:solidFill>
              </a:rPr>
              <a:t>Работа по групи, създаване на анимация</a:t>
            </a:r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bg-BG" sz="4000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bg-BG" sz="40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</a:rPr>
              <a:t>“Stop-motion”</a:t>
            </a:r>
            <a:endParaRPr lang="bg-BG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300" y="3134783"/>
            <a:ext cx="5264150" cy="35094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01" y="1339850"/>
            <a:ext cx="4397557" cy="29317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850" y="1339850"/>
            <a:ext cx="5410200" cy="36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03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690" y="3022600"/>
            <a:ext cx="5753099" cy="3835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10739603" cy="1447800"/>
          </a:xfrm>
        </p:spPr>
        <p:txBody>
          <a:bodyPr>
            <a:noAutofit/>
          </a:bodyPr>
          <a:lstStyle/>
          <a:p>
            <a:pPr algn="ctr"/>
            <a:r>
              <a:rPr lang="bg-BG" sz="4800" b="1" dirty="0" smtClean="0">
                <a:solidFill>
                  <a:schemeClr val="accent5">
                    <a:lumMod val="50000"/>
                  </a:schemeClr>
                </a:solidFill>
              </a:rPr>
              <a:t>Използване на мисловни карти </a:t>
            </a:r>
            <a:r>
              <a:rPr lang="en-US" sz="4800" b="1" dirty="0" smtClean="0">
                <a:solidFill>
                  <a:schemeClr val="accent5">
                    <a:lumMod val="50000"/>
                  </a:schemeClr>
                </a:solidFill>
              </a:rPr>
              <a:t>(mind-maps) </a:t>
            </a:r>
            <a:r>
              <a:rPr lang="bg-BG" sz="4800" b="1" dirty="0" smtClean="0">
                <a:solidFill>
                  <a:schemeClr val="accent5">
                    <a:lumMod val="50000"/>
                  </a:schemeClr>
                </a:solidFill>
              </a:rPr>
              <a:t>в обучението</a:t>
            </a:r>
            <a:endParaRPr lang="bg-BG" sz="4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6301"/>
            <a:ext cx="4438505" cy="25040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342" y="2057400"/>
            <a:ext cx="4223657" cy="238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60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159" y="365125"/>
            <a:ext cx="6066865" cy="404457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43" y="2174078"/>
            <a:ext cx="6706871" cy="447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802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107576"/>
            <a:ext cx="10255125" cy="140372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b="1" dirty="0" smtClean="0">
                <a:solidFill>
                  <a:schemeClr val="accent2">
                    <a:lumMod val="50000"/>
                  </a:schemeClr>
                </a:solidFill>
              </a:rPr>
              <a:t>“Treasure hunting”</a:t>
            </a:r>
            <a:br>
              <a:rPr lang="en-US" sz="4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bg-BG" sz="4800" b="1" dirty="0" smtClean="0">
                <a:solidFill>
                  <a:schemeClr val="accent2">
                    <a:lumMod val="50000"/>
                  </a:schemeClr>
                </a:solidFill>
              </a:rPr>
              <a:t>Търсене на съкровища</a:t>
            </a:r>
            <a:endParaRPr lang="bg-BG" sz="4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11" y="1511300"/>
            <a:ext cx="5656217" cy="37708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639" y="1632323"/>
            <a:ext cx="4826726" cy="32178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810" y="4230009"/>
            <a:ext cx="6437684" cy="262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30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bg-BG" sz="4800" b="1" dirty="0" smtClean="0">
                <a:solidFill>
                  <a:schemeClr val="accent5">
                    <a:lumMod val="50000"/>
                  </a:schemeClr>
                </a:solidFill>
              </a:rPr>
              <a:t>Музика, изкуство, креативност</a:t>
            </a:r>
            <a:endParaRPr lang="bg-BG" sz="4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56521"/>
            <a:ext cx="5787692" cy="38584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08" y="1635961"/>
            <a:ext cx="5001682" cy="33344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082" y="3134176"/>
            <a:ext cx="5508718" cy="36724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3905795"/>
            <a:ext cx="4428308" cy="295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64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600" b="1" dirty="0" smtClean="0"/>
              <a:t>“</a:t>
            </a:r>
            <a:r>
              <a:rPr lang="bg-BG" sz="6600" b="1" dirty="0" smtClean="0"/>
              <a:t>Лего слушане</a:t>
            </a:r>
            <a:r>
              <a:rPr lang="en-US" sz="6600" b="1" dirty="0" smtClean="0"/>
              <a:t>”</a:t>
            </a:r>
            <a:endParaRPr lang="bg-BG" sz="66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296" y="2668452"/>
            <a:ext cx="6029596" cy="40197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55" y="1671320"/>
            <a:ext cx="6232071" cy="415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51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sz="6600" b="1" dirty="0" smtClean="0">
                <a:solidFill>
                  <a:schemeClr val="accent5">
                    <a:lumMod val="50000"/>
                  </a:schemeClr>
                </a:solidFill>
              </a:rPr>
              <a:t>Колеж Дрент</a:t>
            </a:r>
            <a:endParaRPr lang="bg-BG" sz="6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547" y="2351315"/>
            <a:ext cx="6168515" cy="34800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34" y="3526971"/>
            <a:ext cx="5566511" cy="31404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88" y="1324819"/>
            <a:ext cx="5533657" cy="312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64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459" y="2747348"/>
            <a:ext cx="7837986" cy="38130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6581503" cy="320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13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599"/>
            <a:ext cx="10831043" cy="5699761"/>
          </a:xfrm>
        </p:spPr>
        <p:txBody>
          <a:bodyPr>
            <a:normAutofit/>
          </a:bodyPr>
          <a:lstStyle/>
          <a:p>
            <a:pPr algn="ctr"/>
            <a:r>
              <a:rPr lang="bg-BG" sz="6000" b="1" dirty="0" smtClean="0">
                <a:solidFill>
                  <a:srgbClr val="C00000"/>
                </a:solidFill>
              </a:rPr>
              <a:t>Поставяйте си</a:t>
            </a:r>
            <a:br>
              <a:rPr lang="bg-BG" sz="6000" b="1" dirty="0" smtClean="0">
                <a:solidFill>
                  <a:srgbClr val="C00000"/>
                </a:solidFill>
              </a:rPr>
            </a:br>
            <a:r>
              <a:rPr lang="bg-BG" sz="6000" b="1" dirty="0" smtClean="0">
                <a:solidFill>
                  <a:srgbClr val="C00000"/>
                </a:solidFill>
              </a:rPr>
              <a:t>предизвикателства!</a:t>
            </a:r>
            <a:endParaRPr lang="bg-BG" sz="6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73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4258</TotalTime>
  <Words>55</Words>
  <Application>Microsoft Office PowerPoint</Application>
  <PresentationFormat>Widescreen</PresentationFormat>
  <Paragraphs>16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Arial Black</vt:lpstr>
      <vt:lpstr>Calibri</vt:lpstr>
      <vt:lpstr>Calibri Light</vt:lpstr>
      <vt:lpstr>Office Theme</vt:lpstr>
      <vt:lpstr> Креативност в обучението чрез използване на музика,изкуство,ИТ, игри, работа в екип, учене с връстниците, проектна работа и занимания на открито за намаляването на ранното отпадане от училище в общество с „доживотно обучение“ и за по-добра интеграция на ученици с различен социален и културен произход.</vt:lpstr>
      <vt:lpstr>PowerPoint Presentation</vt:lpstr>
      <vt:lpstr>Изложение на Европа</vt:lpstr>
      <vt:lpstr>PowerPoint Presentation</vt:lpstr>
      <vt:lpstr> Образователните системи по света </vt:lpstr>
      <vt:lpstr>Образователната система в Холандия</vt:lpstr>
      <vt:lpstr>Архив на Дрент</vt:lpstr>
      <vt:lpstr>PowerPoint Presentation</vt:lpstr>
      <vt:lpstr>Мелницата </vt:lpstr>
      <vt:lpstr>PowerPoint Presentation</vt:lpstr>
      <vt:lpstr>Музеят в Дрент</vt:lpstr>
      <vt:lpstr>PowerPoint Presentation</vt:lpstr>
      <vt:lpstr>Работа по групи, създаване на анимация  “Stop-motion”</vt:lpstr>
      <vt:lpstr>Използване на мисловни карти (mind-maps) в обучението</vt:lpstr>
      <vt:lpstr>PowerPoint Presentation</vt:lpstr>
      <vt:lpstr>“Treasure hunting” Търсене на съкровища</vt:lpstr>
      <vt:lpstr>Музика, изкуство, креативност</vt:lpstr>
      <vt:lpstr>“Лего слушане”</vt:lpstr>
      <vt:lpstr>Колеж Дрент</vt:lpstr>
      <vt:lpstr>PowerPoint Presentation</vt:lpstr>
      <vt:lpstr>Поставяйте си предизвикателства!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Erasmus+ Creativity in teaching and training by using music, art, ICT, games, team work, peer learning, project method and outdoor activities in education for reducing early school leaving in a lifelong learning society and for a better integration of students with different social and cultural backgrounds.</dc:title>
  <dc:creator>Windows User</dc:creator>
  <cp:lastModifiedBy>Windows User</cp:lastModifiedBy>
  <cp:revision>61</cp:revision>
  <dcterms:created xsi:type="dcterms:W3CDTF">2019-03-07T22:00:45Z</dcterms:created>
  <dcterms:modified xsi:type="dcterms:W3CDTF">2019-05-20T16:42:41Z</dcterms:modified>
</cp:coreProperties>
</file>