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71" r:id="rId13"/>
    <p:sldId id="267" r:id="rId14"/>
    <p:sldId id="272" r:id="rId15"/>
    <p:sldId id="268" r:id="rId16"/>
    <p:sldId id="269" r:id="rId17"/>
    <p:sldId id="270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B286D-5180-4DCD-A988-AC9A9F955FBD}" type="datetimeFigureOut">
              <a:rPr lang="bg-BG" smtClean="0"/>
              <a:pPr/>
              <a:t>27.5.2019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DB9DF-EC6E-4FA7-9BA1-A726B0561057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bg-BG" b="1" dirty="0" smtClean="0"/>
              <a:t>Да посрещнем бъдещето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sz="3200" dirty="0" smtClean="0"/>
              <a:t>Проект на СУЕЕ по програма Еразъм+, КД 1</a:t>
            </a:r>
            <a:br>
              <a:rPr lang="bg-BG" sz="3200" dirty="0" smtClean="0"/>
            </a:br>
            <a:r>
              <a:rPr lang="bg-BG" sz="3200" dirty="0" smtClean="0"/>
              <a:t>Юни 2018 – Юни 2019</a:t>
            </a:r>
            <a:endParaRPr lang="bg-BG" sz="3200" dirty="0"/>
          </a:p>
        </p:txBody>
      </p:sp>
      <p:pic>
        <p:nvPicPr>
          <p:cNvPr id="11" name="Контейнер за съдържание 10" descr="DSC_09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3356992"/>
            <a:ext cx="5348388" cy="3008468"/>
          </a:xfrm>
        </p:spPr>
      </p:pic>
      <p:pic>
        <p:nvPicPr>
          <p:cNvPr id="1026" name="Picture 2" descr="C:\Users\PC\Desktop\finland\лого_проек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32656"/>
            <a:ext cx="1919613" cy="869051"/>
          </a:xfrm>
          <a:prstGeom prst="rect">
            <a:avLst/>
          </a:prstGeom>
          <a:noFill/>
        </p:spPr>
      </p:pic>
      <p:pic>
        <p:nvPicPr>
          <p:cNvPr id="1027" name="Picture 3" descr="C:\Users\PC\Desktop\ERASMU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6672"/>
            <a:ext cx="2602659" cy="529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Хелзинки, Финландия</a:t>
            </a:r>
            <a:endParaRPr lang="bg-BG" dirty="0"/>
          </a:p>
        </p:txBody>
      </p:sp>
      <p:pic>
        <p:nvPicPr>
          <p:cNvPr id="7" name="Контейнер за съдържание 6" descr="DSC_097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4172272" cy="3024335"/>
          </a:xfrm>
        </p:spPr>
      </p:pic>
      <p:pic>
        <p:nvPicPr>
          <p:cNvPr id="8" name="Контейнер за съдържание 7" descr="DSC_097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204864"/>
            <a:ext cx="4038600" cy="302433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Хелзинки, Финландия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6419056" cy="639762"/>
          </a:xfrm>
        </p:spPr>
        <p:txBody>
          <a:bodyPr/>
          <a:lstStyle/>
          <a:p>
            <a:r>
              <a:rPr lang="bg-BG" dirty="0" smtClean="0"/>
              <a:t>Съвременния град</a:t>
            </a:r>
            <a:endParaRPr lang="bg-BG" dirty="0"/>
          </a:p>
        </p:txBody>
      </p:sp>
      <p:pic>
        <p:nvPicPr>
          <p:cNvPr id="8" name="Контейнер за съдържание 7" descr="DSC_114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2420888"/>
            <a:ext cx="4040188" cy="3007072"/>
          </a:xfrm>
        </p:spPr>
      </p:pic>
      <p:sp>
        <p:nvSpPr>
          <p:cNvPr id="6" name="Текстов контейнер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bg-BG" dirty="0" smtClean="0"/>
              <a:t>Децата са навън в студа</a:t>
            </a:r>
            <a:endParaRPr lang="bg-BG" dirty="0"/>
          </a:p>
        </p:txBody>
      </p:sp>
      <p:pic>
        <p:nvPicPr>
          <p:cNvPr id="9" name="Контейнер за съдържание 8" descr="DSC_117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348880"/>
            <a:ext cx="4041775" cy="309634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Уютно – като у дома си</a:t>
            </a:r>
            <a:endParaRPr lang="bg-BG" dirty="0"/>
          </a:p>
        </p:txBody>
      </p:sp>
      <p:pic>
        <p:nvPicPr>
          <p:cNvPr id="8" name="Контейнер за съдържание 7" descr="DSC_10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8841"/>
            <a:ext cx="4038600" cy="3010198"/>
          </a:xfrm>
        </p:spPr>
      </p:pic>
      <p:pic>
        <p:nvPicPr>
          <p:cNvPr id="9" name="Контейнер за съдържание 8" descr="DSC_10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988841"/>
            <a:ext cx="4038600" cy="301019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Спокойно и чисто!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9" name="Контейнер за съдържание 8" descr="DSC_105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21079853">
            <a:off x="255697" y="1632271"/>
            <a:ext cx="4040188" cy="2272606"/>
          </a:xfrm>
        </p:spPr>
      </p:pic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2" name="Контейнер за съдържание 11" descr="DSC_105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99992" y="3717032"/>
            <a:ext cx="4474840" cy="285142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8" name="Контейнер за съдържание 7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2492896"/>
            <a:ext cx="2466975" cy="1857375"/>
          </a:xfrm>
        </p:spPr>
      </p:pic>
      <p:sp>
        <p:nvSpPr>
          <p:cNvPr id="9" name="Овал 8"/>
          <p:cNvSpPr/>
          <p:nvPr/>
        </p:nvSpPr>
        <p:spPr>
          <a:xfrm>
            <a:off x="6444208" y="1124744"/>
            <a:ext cx="2232248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НЯМА </a:t>
            </a:r>
          </a:p>
          <a:p>
            <a:pPr algn="ctr"/>
            <a:r>
              <a:rPr lang="bg-BG" dirty="0" smtClean="0"/>
              <a:t>ЧАСТНИ</a:t>
            </a:r>
          </a:p>
          <a:p>
            <a:pPr algn="ctr"/>
            <a:r>
              <a:rPr lang="bg-BG" dirty="0" smtClean="0"/>
              <a:t>УЧИЛИЩА</a:t>
            </a:r>
            <a:endParaRPr lang="bg-BG" dirty="0"/>
          </a:p>
        </p:txBody>
      </p:sp>
      <p:sp>
        <p:nvSpPr>
          <p:cNvPr id="10" name="Овал 9"/>
          <p:cNvSpPr/>
          <p:nvPr/>
        </p:nvSpPr>
        <p:spPr>
          <a:xfrm>
            <a:off x="323528" y="2996952"/>
            <a:ext cx="280831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СЪТРУДНИЧЕСТВО</a:t>
            </a:r>
            <a:endParaRPr lang="bg-BG" dirty="0"/>
          </a:p>
        </p:txBody>
      </p:sp>
      <p:sp>
        <p:nvSpPr>
          <p:cNvPr id="11" name="Овал 10"/>
          <p:cNvSpPr/>
          <p:nvPr/>
        </p:nvSpPr>
        <p:spPr>
          <a:xfrm>
            <a:off x="395536" y="4653136"/>
            <a:ext cx="244827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БЕЗПЛАТНО</a:t>
            </a:r>
            <a:endParaRPr lang="bg-BG" dirty="0"/>
          </a:p>
        </p:txBody>
      </p:sp>
      <p:sp>
        <p:nvSpPr>
          <p:cNvPr id="12" name="Овал 11"/>
          <p:cNvSpPr/>
          <p:nvPr/>
        </p:nvSpPr>
        <p:spPr>
          <a:xfrm>
            <a:off x="3203848" y="4797152"/>
            <a:ext cx="2592288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Автономност на учители, училища и общини</a:t>
            </a:r>
          </a:p>
        </p:txBody>
      </p:sp>
      <p:sp>
        <p:nvSpPr>
          <p:cNvPr id="13" name="Овал 12"/>
          <p:cNvSpPr/>
          <p:nvPr/>
        </p:nvSpPr>
        <p:spPr>
          <a:xfrm>
            <a:off x="3347864" y="548680"/>
            <a:ext cx="2736304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ДОВЕРИЕ В </a:t>
            </a:r>
          </a:p>
          <a:p>
            <a:pPr algn="ctr"/>
            <a:r>
              <a:rPr lang="bg-BG" dirty="0" smtClean="0"/>
              <a:t>УЧИТЕЛИТЕ и </a:t>
            </a:r>
          </a:p>
          <a:p>
            <a:pPr algn="ctr"/>
            <a:r>
              <a:rPr lang="bg-BG" dirty="0" smtClean="0"/>
              <a:t>образованието</a:t>
            </a:r>
            <a:endParaRPr lang="bg-BG" dirty="0"/>
          </a:p>
        </p:txBody>
      </p:sp>
      <p:sp>
        <p:nvSpPr>
          <p:cNvPr id="14" name="Овал 13"/>
          <p:cNvSpPr/>
          <p:nvPr/>
        </p:nvSpPr>
        <p:spPr>
          <a:xfrm>
            <a:off x="611560" y="692696"/>
            <a:ext cx="2376264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Богата държава</a:t>
            </a:r>
            <a:endParaRPr lang="bg-BG" dirty="0"/>
          </a:p>
        </p:txBody>
      </p:sp>
      <p:sp>
        <p:nvSpPr>
          <p:cNvPr id="15" name="Овал 14"/>
          <p:cNvSpPr/>
          <p:nvPr/>
        </p:nvSpPr>
        <p:spPr>
          <a:xfrm>
            <a:off x="6228184" y="3140968"/>
            <a:ext cx="2520280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Устойчивост</a:t>
            </a:r>
          </a:p>
          <a:p>
            <a:pPr algn="ctr"/>
            <a:r>
              <a:rPr lang="bg-BG" dirty="0" smtClean="0"/>
              <a:t>1972 – основата на обр. система</a:t>
            </a:r>
            <a:endParaRPr lang="bg-BG" dirty="0"/>
          </a:p>
        </p:txBody>
      </p:sp>
      <p:sp>
        <p:nvSpPr>
          <p:cNvPr id="18" name="Овал 17"/>
          <p:cNvSpPr/>
          <p:nvPr/>
        </p:nvSpPr>
        <p:spPr>
          <a:xfrm>
            <a:off x="6516216" y="5157192"/>
            <a:ext cx="2376264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ПОДКРЕПЯЩО</a:t>
            </a: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bg-BG" dirty="0"/>
          </a:p>
        </p:txBody>
      </p:sp>
      <p:pic>
        <p:nvPicPr>
          <p:cNvPr id="2050" name="Picture 2" descr="C:\Users\PC\Desktop\finland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6006" y="2708919"/>
            <a:ext cx="2572357" cy="1548755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1691680" y="1196752"/>
            <a:ext cx="2376264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БЕЗ КОРУПЦИЯ</a:t>
            </a:r>
            <a:endParaRPr lang="bg-BG" dirty="0"/>
          </a:p>
        </p:txBody>
      </p:sp>
      <p:sp>
        <p:nvSpPr>
          <p:cNvPr id="6" name="Овал 5"/>
          <p:cNvSpPr/>
          <p:nvPr/>
        </p:nvSpPr>
        <p:spPr>
          <a:xfrm>
            <a:off x="6372200" y="3140968"/>
            <a:ext cx="244827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НЯМА ИЗОСТАВАЩИ</a:t>
            </a:r>
          </a:p>
          <a:p>
            <a:pPr algn="ctr"/>
            <a:r>
              <a:rPr lang="bg-BG" dirty="0" smtClean="0"/>
              <a:t>ДЕЦА</a:t>
            </a:r>
            <a:endParaRPr lang="bg-BG" dirty="0"/>
          </a:p>
        </p:txBody>
      </p:sp>
      <p:sp>
        <p:nvSpPr>
          <p:cNvPr id="7" name="Овал 6"/>
          <p:cNvSpPr/>
          <p:nvPr/>
        </p:nvSpPr>
        <p:spPr>
          <a:xfrm>
            <a:off x="5796136" y="1052736"/>
            <a:ext cx="2160240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БЕЗ ТЕСТОВЕ</a:t>
            </a:r>
            <a:endParaRPr lang="bg-BG" dirty="0"/>
          </a:p>
        </p:txBody>
      </p:sp>
      <p:sp>
        <p:nvSpPr>
          <p:cNvPr id="9" name="Овал 8"/>
          <p:cNvSpPr/>
          <p:nvPr/>
        </p:nvSpPr>
        <p:spPr>
          <a:xfrm>
            <a:off x="539552" y="3933056"/>
            <a:ext cx="244827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БЕЗ РЕФОРМИ ОТ ГОРЕ</a:t>
            </a:r>
          </a:p>
          <a:p>
            <a:pPr algn="ctr"/>
            <a:r>
              <a:rPr lang="bg-BG" dirty="0" smtClean="0"/>
              <a:t>НАДОЛУ</a:t>
            </a:r>
            <a:endParaRPr lang="bg-BG" dirty="0"/>
          </a:p>
        </p:txBody>
      </p:sp>
      <p:sp>
        <p:nvSpPr>
          <p:cNvPr id="10" name="Овал 9"/>
          <p:cNvSpPr/>
          <p:nvPr/>
        </p:nvSpPr>
        <p:spPr>
          <a:xfrm>
            <a:off x="3923928" y="4941168"/>
            <a:ext cx="2592288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БЕЗ КОНКУРЕНЦИЯ </a:t>
            </a:r>
          </a:p>
          <a:p>
            <a:pPr algn="ctr"/>
            <a:r>
              <a:rPr lang="bg-BG" dirty="0" smtClean="0"/>
              <a:t>МЕЖДУ УЧИЛИЩАТА</a:t>
            </a:r>
            <a:endParaRPr lang="bg-B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LESS IS MORE</a:t>
            </a:r>
            <a:br>
              <a:rPr lang="en-US" dirty="0" smtClean="0"/>
            </a:br>
            <a:r>
              <a:rPr lang="bg-BG" dirty="0" smtClean="0"/>
              <a:t>По-малко знания, по-добри резултати</a:t>
            </a:r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67544" y="2492896"/>
            <a:ext cx="42484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g-BG" sz="2800" dirty="0" smtClean="0"/>
              <a:t>На училище на 7</a:t>
            </a:r>
          </a:p>
          <a:p>
            <a:pPr>
              <a:buFont typeface="Wingdings" pitchFamily="2" charset="2"/>
              <a:buChar char="ü"/>
            </a:pPr>
            <a:r>
              <a:rPr lang="bg-BG" sz="2800" dirty="0" smtClean="0"/>
              <a:t>Най-много 190 уч. дни</a:t>
            </a:r>
          </a:p>
          <a:p>
            <a:pPr>
              <a:buFont typeface="Wingdings" pitchFamily="2" charset="2"/>
              <a:buChar char="ü"/>
            </a:pPr>
            <a:r>
              <a:rPr lang="bg-BG" sz="2800" dirty="0" smtClean="0"/>
              <a:t>Почивки през деня</a:t>
            </a:r>
          </a:p>
          <a:p>
            <a:pPr>
              <a:buFont typeface="Wingdings" pitchFamily="2" charset="2"/>
              <a:buChar char="ü"/>
            </a:pPr>
            <a:r>
              <a:rPr lang="bg-BG" sz="2800" dirty="0" smtClean="0"/>
              <a:t>4-7 часа най-много</a:t>
            </a:r>
          </a:p>
          <a:p>
            <a:pPr>
              <a:buFont typeface="Wingdings" pitchFamily="2" charset="2"/>
              <a:buChar char="ü"/>
            </a:pPr>
            <a:r>
              <a:rPr lang="bg-BG" sz="2800" dirty="0" smtClean="0"/>
              <a:t>Тестове – само за диагностика(2, 4 клас четене и математика, ако се налага, за да се установят пропуски</a:t>
            </a:r>
          </a:p>
          <a:p>
            <a:pPr>
              <a:buFont typeface="Wingdings" pitchFamily="2" charset="2"/>
              <a:buChar char="ü"/>
            </a:pPr>
            <a:endParaRPr lang="bg-BG" dirty="0"/>
          </a:p>
        </p:txBody>
      </p:sp>
      <p:pic>
        <p:nvPicPr>
          <p:cNvPr id="3074" name="Picture 2" descr="C:\Users\PC\Desktop\finland\DSC_1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348880"/>
            <a:ext cx="4464496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03232" cy="1162050"/>
          </a:xfrm>
        </p:spPr>
        <p:txBody>
          <a:bodyPr>
            <a:noAutofit/>
          </a:bodyPr>
          <a:lstStyle/>
          <a:p>
            <a:pPr algn="ctr"/>
            <a:r>
              <a:rPr lang="bg-BG" sz="3200" dirty="0" smtClean="0"/>
              <a:t>Други причини за добрата образователна</a:t>
            </a:r>
            <a:br>
              <a:rPr lang="bg-BG" sz="3200" dirty="0" smtClean="0"/>
            </a:br>
            <a:r>
              <a:rPr lang="bg-BG" sz="3200" dirty="0" smtClean="0"/>
              <a:t>система</a:t>
            </a:r>
            <a:endParaRPr lang="bg-BG" sz="3200" dirty="0"/>
          </a:p>
        </p:txBody>
      </p:sp>
      <p:pic>
        <p:nvPicPr>
          <p:cNvPr id="6" name="Контейнер за съдържание 5" descr="DSC_11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761927"/>
            <a:ext cx="5111750" cy="3611289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2342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bg-BG" sz="2000" dirty="0" smtClean="0"/>
              <a:t>Момичета, които завършват с най-висок успех искат да станат учителки, особено в начален етап</a:t>
            </a:r>
          </a:p>
          <a:p>
            <a:pPr>
              <a:buFont typeface="Wingdings" pitchFamily="2" charset="2"/>
              <a:buChar char="ü"/>
            </a:pPr>
            <a:r>
              <a:rPr lang="bg-BG" sz="2000" dirty="0" smtClean="0"/>
              <a:t>Академичното образование – на много високо ниво</a:t>
            </a:r>
          </a:p>
          <a:p>
            <a:pPr>
              <a:buFont typeface="Wingdings" pitchFamily="2" charset="2"/>
              <a:buChar char="ü"/>
            </a:pPr>
            <a:r>
              <a:rPr lang="bg-BG" sz="2000" dirty="0" smtClean="0"/>
              <a:t>Задължително магистри</a:t>
            </a:r>
          </a:p>
          <a:p>
            <a:pPr>
              <a:buFont typeface="Wingdings" pitchFamily="2" charset="2"/>
              <a:buChar char="ü"/>
            </a:pPr>
            <a:r>
              <a:rPr lang="bg-BG" sz="2000" dirty="0" smtClean="0"/>
              <a:t>Практическа насоченост</a:t>
            </a:r>
          </a:p>
          <a:p>
            <a:pPr>
              <a:buFont typeface="Wingdings" pitchFamily="2" charset="2"/>
              <a:buChar char="ü"/>
            </a:pPr>
            <a:r>
              <a:rPr lang="bg-BG" sz="2000" dirty="0" smtClean="0"/>
              <a:t>Относителна свобода на учителя</a:t>
            </a:r>
          </a:p>
          <a:p>
            <a:pPr>
              <a:buFont typeface="Wingdings" pitchFamily="2" charset="2"/>
              <a:buChar char="ü"/>
            </a:pPr>
            <a:r>
              <a:rPr lang="bg-BG" sz="2000" dirty="0" smtClean="0"/>
              <a:t>Силни синдикати</a:t>
            </a:r>
          </a:p>
          <a:p>
            <a:endParaRPr lang="bg-BG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1143000"/>
          </a:xfrm>
        </p:spPr>
        <p:txBody>
          <a:bodyPr/>
          <a:lstStyle/>
          <a:p>
            <a:r>
              <a:rPr lang="bg-BG" dirty="0" smtClean="0"/>
              <a:t>МУЗИКА</a:t>
            </a:r>
            <a:endParaRPr lang="bg-BG" dirty="0"/>
          </a:p>
        </p:txBody>
      </p:sp>
      <p:pic>
        <p:nvPicPr>
          <p:cNvPr id="12" name="Контейнер за съдържание 11" descr="DSC_10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548680"/>
            <a:ext cx="3744416" cy="3096344"/>
          </a:xfrm>
        </p:spPr>
      </p:pic>
      <p:pic>
        <p:nvPicPr>
          <p:cNvPr id="13" name="Контейнер за съдържание 12" descr="DSC_102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115616" y="3501008"/>
            <a:ext cx="4258816" cy="3024336"/>
          </a:xfrm>
        </p:spPr>
      </p:pic>
      <p:pic>
        <p:nvPicPr>
          <p:cNvPr id="1032" name="Picture 8" descr="C:\Users\PC\Desktop\finland\DSC_1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412776"/>
            <a:ext cx="2971800" cy="5276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Тук се готви! Наистина!</a:t>
            </a:r>
            <a:endParaRPr lang="bg-BG" dirty="0"/>
          </a:p>
        </p:txBody>
      </p:sp>
      <p:pic>
        <p:nvPicPr>
          <p:cNvPr id="6" name="Контейнер за съдържание 5" descr="IMG_20181121_10052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366229">
            <a:off x="349760" y="1762509"/>
            <a:ext cx="4038600" cy="3028950"/>
          </a:xfrm>
        </p:spPr>
      </p:pic>
      <p:pic>
        <p:nvPicPr>
          <p:cNvPr id="7" name="Контейнер за съдържание 6" descr="IMG_20181121_1005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81154">
            <a:off x="4648966" y="2885185"/>
            <a:ext cx="4038600" cy="30289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съдържание 6" descr="DSC_103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07504" y="4437112"/>
            <a:ext cx="3816424" cy="2146739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съдържание 7" descr="DSC_103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796136" y="2204864"/>
            <a:ext cx="3088343" cy="1737193"/>
          </a:xfrm>
        </p:spPr>
      </p:pic>
      <p:pic>
        <p:nvPicPr>
          <p:cNvPr id="2050" name="Picture 2" descr="C:\Users\PC\Desktop\finland\DSC_1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365104"/>
            <a:ext cx="3750925" cy="2114375"/>
          </a:xfrm>
          <a:prstGeom prst="rect">
            <a:avLst/>
          </a:prstGeom>
          <a:noFill/>
        </p:spPr>
      </p:pic>
      <p:pic>
        <p:nvPicPr>
          <p:cNvPr id="2051" name="Picture 3" descr="C:\Users\PC\Desktop\finland\DSC_10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260648"/>
            <a:ext cx="3024336" cy="1702526"/>
          </a:xfrm>
          <a:prstGeom prst="rect">
            <a:avLst/>
          </a:prstGeom>
          <a:noFill/>
        </p:spPr>
      </p:pic>
      <p:pic>
        <p:nvPicPr>
          <p:cNvPr id="2052" name="Picture 4" descr="C:\Users\PC\Desktop\finland\DSC_10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5414536" cy="3051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Лаборатории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съдържание 6" descr="DSC_107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24744"/>
            <a:ext cx="4612064" cy="360040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" name="Контейнер за съдържание 9" descr="DSC_108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32040" y="2996952"/>
            <a:ext cx="4041775" cy="358358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Индивидуално учене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4038600" cy="2271712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348880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3022083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Открити пространства за целия випуск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" name="Контейнер за съдържание 9" descr="DSC_1058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179512" y="1484784"/>
            <a:ext cx="5040560" cy="2835315"/>
          </a:xfrm>
        </p:spPr>
      </p:pic>
      <p:pic>
        <p:nvPicPr>
          <p:cNvPr id="9" name="Контейнер за съдържание 8" descr="DSC_106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4437112"/>
            <a:ext cx="4040188" cy="227260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Учителската стая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съдържание 6" descr="DSC_109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4077072"/>
            <a:ext cx="4040188" cy="2272606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съдържание 7" descr="DSC_109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32040" y="4365104"/>
            <a:ext cx="4041775" cy="2273498"/>
          </a:xfrm>
        </p:spPr>
      </p:pic>
      <p:pic>
        <p:nvPicPr>
          <p:cNvPr id="3074" name="Picture 2" descr="C:\Users\PC\Desktop\finland\DSC_10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340768"/>
            <a:ext cx="4697338" cy="2640821"/>
          </a:xfrm>
          <a:prstGeom prst="rect">
            <a:avLst/>
          </a:prstGeom>
          <a:noFill/>
        </p:spPr>
      </p:pic>
      <p:pic>
        <p:nvPicPr>
          <p:cNvPr id="3075" name="Picture 3" descr="C:\Users\PC\Desktop\finland\DSC_10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24744"/>
            <a:ext cx="3777168" cy="2123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bg-BG" dirty="0" smtClean="0"/>
              <a:t>Предприемачество</a:t>
            </a:r>
            <a:br>
              <a:rPr lang="bg-BG" dirty="0" smtClean="0"/>
            </a:br>
            <a:r>
              <a:rPr lang="bg-BG" dirty="0" smtClean="0"/>
              <a:t>6, 9 </a:t>
            </a:r>
            <a:r>
              <a:rPr lang="bg-BG" dirty="0" smtClean="0"/>
              <a:t>клас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7" name="Контейнер за съдържание 6" descr="DSC_114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6508" y="2276872"/>
            <a:ext cx="4070880" cy="3009950"/>
          </a:xfrm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" name="Контейнер за съдържание 9" descr="DSC_114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204864"/>
            <a:ext cx="4041775" cy="308240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Actionbound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7720"/>
            <a:ext cx="4680520" cy="2632792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84984"/>
            <a:ext cx="3610744" cy="2031043"/>
          </a:xfrm>
        </p:spPr>
      </p:pic>
    </p:spTree>
    <p:extLst>
      <p:ext uri="{BB962C8B-B14F-4D97-AF65-F5344CB8AC3E}">
        <p14:creationId xmlns:p14="http://schemas.microsoft.com/office/powerpoint/2010/main" val="2195591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Музей на науката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038600" cy="2271712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350"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3677444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Музей на науката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4742">
            <a:off x="230179" y="1288202"/>
            <a:ext cx="4038600" cy="2271712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68760"/>
            <a:ext cx="3544394" cy="199372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94137"/>
            <a:ext cx="3384376" cy="190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933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172</Words>
  <Application>Microsoft Office PowerPoint</Application>
  <PresentationFormat>Презентация на цял екран (4:3)</PresentationFormat>
  <Paragraphs>52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1" baseType="lpstr">
      <vt:lpstr>Office тема</vt:lpstr>
      <vt:lpstr>Да посрещнем бъдещето Проект на СУЕЕ по програма Еразъм+, КД 1 Юни 2018 – Юни 2019</vt:lpstr>
      <vt:lpstr>Хелзинки, Финландия</vt:lpstr>
      <vt:lpstr>Хелзинки, Финландия </vt:lpstr>
      <vt:lpstr>Уютно – като у дома си</vt:lpstr>
      <vt:lpstr>Спокойно и чисто!</vt:lpstr>
      <vt:lpstr>Презентация на PowerPoint</vt:lpstr>
      <vt:lpstr> </vt:lpstr>
      <vt:lpstr>LESS IS MORE По-малко знания, по-добри резултати</vt:lpstr>
      <vt:lpstr>Други причини за добрата образователна система</vt:lpstr>
      <vt:lpstr>МУЗИКА</vt:lpstr>
      <vt:lpstr>Тук се готви! Наистина!</vt:lpstr>
      <vt:lpstr>Презентация на PowerPoint</vt:lpstr>
      <vt:lpstr>Лаборатории</vt:lpstr>
      <vt:lpstr>Индивидуално учене</vt:lpstr>
      <vt:lpstr>Открити пространства за целия випуск</vt:lpstr>
      <vt:lpstr>Учителската стая</vt:lpstr>
      <vt:lpstr>Предприемачество 6, 9 клас</vt:lpstr>
      <vt:lpstr>Actionbound</vt:lpstr>
      <vt:lpstr>Музей на науката</vt:lpstr>
      <vt:lpstr>Музей на науката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Alya</cp:lastModifiedBy>
  <cp:revision>25</cp:revision>
  <dcterms:created xsi:type="dcterms:W3CDTF">2019-05-26T07:03:00Z</dcterms:created>
  <dcterms:modified xsi:type="dcterms:W3CDTF">2019-05-27T05:55:51Z</dcterms:modified>
</cp:coreProperties>
</file>